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12192000" cy="6858000"/>
  <p:notesSz cx="7104063"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9" d="100"/>
          <a:sy n="69" d="100"/>
        </p:scale>
        <p:origin x="5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34A66471-5829-41E2-B412-0541CCBEED78}"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2520814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34A66471-5829-41E2-B412-0541CCBEED78}"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2904851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34A66471-5829-41E2-B412-0541CCBEED78}"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3438166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34A66471-5829-41E2-B412-0541CCBEED78}"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1382786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34A66471-5829-41E2-B412-0541CCBEED78}"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2735066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34A66471-5829-41E2-B412-0541CCBEED78}" type="datetimeFigureOut">
              <a:rPr lang="it-IT" smtClean="0"/>
              <a:t>02/11/2025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516650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34A66471-5829-41E2-B412-0541CCBEED78}" type="datetimeFigureOut">
              <a:rPr lang="it-IT" smtClean="0"/>
              <a:t>02/11/2025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707530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34A66471-5829-41E2-B412-0541CCBEED78}" type="datetimeFigureOut">
              <a:rPr lang="it-IT" smtClean="0"/>
              <a:t>02/11/2025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3720172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4A66471-5829-41E2-B412-0541CCBEED78}" type="datetimeFigureOut">
              <a:rPr lang="it-IT" smtClean="0"/>
              <a:t>02/11/2025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3052538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34A66471-5829-41E2-B412-0541CCBEED78}" type="datetimeFigureOut">
              <a:rPr lang="it-IT" smtClean="0"/>
              <a:t>02/11/2025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1870841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34A66471-5829-41E2-B412-0541CCBEED78}" type="datetimeFigureOut">
              <a:rPr lang="it-IT" smtClean="0"/>
              <a:t>02/11/2025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B271F26-4BCF-455C-9A6E-A277928AFDDD}" type="slidenum">
              <a:rPr lang="it-IT" smtClean="0"/>
              <a:t>‹N›</a:t>
            </a:fld>
            <a:endParaRPr lang="it-IT"/>
          </a:p>
        </p:txBody>
      </p:sp>
    </p:spTree>
    <p:extLst>
      <p:ext uri="{BB962C8B-B14F-4D97-AF65-F5344CB8AC3E}">
        <p14:creationId xmlns:p14="http://schemas.microsoft.com/office/powerpoint/2010/main" val="302071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66471-5829-41E2-B412-0541CCBEED78}" type="datetimeFigureOut">
              <a:rPr lang="it-IT" smtClean="0"/>
              <a:t>02/11/2025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71F26-4BCF-455C-9A6E-A277928AFDDD}" type="slidenum">
              <a:rPr lang="it-IT" smtClean="0"/>
              <a:t>‹N›</a:t>
            </a:fld>
            <a:endParaRPr lang="it-IT"/>
          </a:p>
        </p:txBody>
      </p:sp>
    </p:spTree>
    <p:extLst>
      <p:ext uri="{BB962C8B-B14F-4D97-AF65-F5344CB8AC3E}">
        <p14:creationId xmlns:p14="http://schemas.microsoft.com/office/powerpoint/2010/main" val="4044633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043123589"/>
              </p:ext>
            </p:extLst>
          </p:nvPr>
        </p:nvGraphicFramePr>
        <p:xfrm>
          <a:off x="344514" y="76200"/>
          <a:ext cx="3312163" cy="6770318"/>
        </p:xfrm>
        <a:graphic>
          <a:graphicData uri="http://schemas.openxmlformats.org/drawingml/2006/table">
            <a:tbl>
              <a:tblPr firstRow="1" bandRow="1">
                <a:tableStyleId>{5C22544A-7EE6-4342-B048-85BDC9FD1C3A}</a:tableStyleId>
              </a:tblPr>
              <a:tblGrid>
                <a:gridCol w="3312163">
                  <a:extLst>
                    <a:ext uri="{9D8B030D-6E8A-4147-A177-3AD203B41FA5}">
                      <a16:colId xmlns:a16="http://schemas.microsoft.com/office/drawing/2014/main" val="3624122881"/>
                    </a:ext>
                  </a:extLst>
                </a:gridCol>
              </a:tblGrid>
              <a:tr h="6770318">
                <a:tc>
                  <a:txBody>
                    <a:bodyPr/>
                    <a:lstStyle/>
                    <a:p>
                      <a:endParaRPr lang="it-IT" dirty="0">
                        <a:solidFill>
                          <a:schemeClr val="tx2"/>
                        </a:solidFill>
                        <a:latin typeface="Times New Roman" panose="02020603050405020304" pitchFamily="18" charset="0"/>
                        <a:cs typeface="Times New Roman" panose="02020603050405020304" pitchFamily="18" charset="0"/>
                      </a:endParaRPr>
                    </a:p>
                    <a:p>
                      <a:pPr algn="ctr"/>
                      <a:r>
                        <a:rPr lang="it-IT" dirty="0">
                          <a:solidFill>
                            <a:schemeClr val="accent5">
                              <a:lumMod val="50000"/>
                            </a:schemeClr>
                          </a:solidFill>
                          <a:latin typeface="Times New Roman" panose="02020603050405020304" pitchFamily="18" charset="0"/>
                          <a:cs typeface="Times New Roman" panose="02020603050405020304" pitchFamily="18" charset="0"/>
                        </a:rPr>
                        <a:t>CUG ASL Salerno</a:t>
                      </a:r>
                    </a:p>
                    <a:p>
                      <a:endParaRPr lang="it-IT" sz="1100" dirty="0">
                        <a:solidFill>
                          <a:schemeClr val="accent5">
                            <a:lumMod val="50000"/>
                          </a:schemeClr>
                        </a:solidFill>
                        <a:latin typeface="Times New Roman" panose="02020603050405020304" pitchFamily="18" charset="0"/>
                        <a:cs typeface="Times New Roman" panose="02020603050405020304" pitchFamily="18" charset="0"/>
                      </a:endParaRPr>
                    </a:p>
                    <a:p>
                      <a:r>
                        <a:rPr lang="it-IT" sz="1100" dirty="0">
                          <a:solidFill>
                            <a:schemeClr val="accent5">
                              <a:lumMod val="50000"/>
                            </a:schemeClr>
                          </a:solidFill>
                          <a:latin typeface="Times New Roman" panose="02020603050405020304" pitchFamily="18" charset="0"/>
                          <a:cs typeface="Times New Roman" panose="02020603050405020304" pitchFamily="18" charset="0"/>
                        </a:rPr>
                        <a:t>Presidente </a:t>
                      </a:r>
                    </a:p>
                    <a:p>
                      <a:r>
                        <a:rPr lang="it-IT" sz="1100" b="0" dirty="0">
                          <a:solidFill>
                            <a:schemeClr val="accent5">
                              <a:lumMod val="50000"/>
                            </a:schemeClr>
                          </a:solidFill>
                          <a:latin typeface="Times New Roman" panose="02020603050405020304" pitchFamily="18" charset="0"/>
                          <a:cs typeface="Times New Roman" panose="02020603050405020304" pitchFamily="18" charset="0"/>
                        </a:rPr>
                        <a:t>Dott.ssa Antonietta Sica</a:t>
                      </a:r>
                    </a:p>
                    <a:p>
                      <a:endParaRPr lang="it-IT" sz="1100" dirty="0">
                        <a:solidFill>
                          <a:schemeClr val="accent5">
                            <a:lumMod val="50000"/>
                          </a:schemeClr>
                        </a:solidFill>
                        <a:latin typeface="Times New Roman" panose="02020603050405020304" pitchFamily="18" charset="0"/>
                        <a:cs typeface="Times New Roman" panose="02020603050405020304" pitchFamily="18" charset="0"/>
                      </a:endParaRPr>
                    </a:p>
                    <a:p>
                      <a:r>
                        <a:rPr lang="it-IT" sz="1100" dirty="0">
                          <a:solidFill>
                            <a:schemeClr val="accent5">
                              <a:lumMod val="50000"/>
                            </a:schemeClr>
                          </a:solidFill>
                          <a:latin typeface="Times New Roman" panose="02020603050405020304" pitchFamily="18" charset="0"/>
                          <a:cs typeface="Times New Roman" panose="02020603050405020304" pitchFamily="18" charset="0"/>
                        </a:rPr>
                        <a:t>Componenti Titolari parte Pubblica: </a:t>
                      </a:r>
                    </a:p>
                    <a:p>
                      <a:r>
                        <a:rPr lang="it-IT" sz="1100" b="0" dirty="0">
                          <a:solidFill>
                            <a:schemeClr val="accent5">
                              <a:lumMod val="50000"/>
                            </a:schemeClr>
                          </a:solidFill>
                          <a:latin typeface="Times New Roman" panose="02020603050405020304" pitchFamily="18" charset="0"/>
                          <a:cs typeface="Times New Roman" panose="02020603050405020304" pitchFamily="18" charset="0"/>
                        </a:rPr>
                        <a:t>-        Antonietta Grandinetti</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Paola Sabatini</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Carmela Sapia</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Concetta Cioffi</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Carmela </a:t>
                      </a:r>
                      <a:r>
                        <a:rPr lang="it-IT" sz="1100" b="0" dirty="0" err="1">
                          <a:solidFill>
                            <a:schemeClr val="accent5">
                              <a:lumMod val="50000"/>
                            </a:schemeClr>
                          </a:solidFill>
                          <a:latin typeface="Times New Roman" panose="02020603050405020304" pitchFamily="18" charset="0"/>
                          <a:cs typeface="Times New Roman" panose="02020603050405020304" pitchFamily="18" charset="0"/>
                        </a:rPr>
                        <a:t>Muccione</a:t>
                      </a:r>
                      <a:endParaRPr lang="it-IT" sz="1100" b="0" dirty="0">
                        <a:solidFill>
                          <a:schemeClr val="accent5">
                            <a:lumMod val="50000"/>
                          </a:schemeClr>
                        </a:solidFill>
                        <a:latin typeface="Times New Roman" panose="02020603050405020304" pitchFamily="18" charset="0"/>
                        <a:cs typeface="Times New Roman" panose="02020603050405020304" pitchFamily="18" charset="0"/>
                      </a:endParaRP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Grazia Sossio</a:t>
                      </a:r>
                    </a:p>
                    <a:p>
                      <a:pPr marL="285750" indent="-285750">
                        <a:buFontTx/>
                        <a:buChar char="-"/>
                      </a:pPr>
                      <a:endParaRPr lang="it-IT" sz="1100" dirty="0">
                        <a:solidFill>
                          <a:schemeClr val="accent5">
                            <a:lumMod val="50000"/>
                          </a:schemeClr>
                        </a:solidFill>
                        <a:latin typeface="Times New Roman" panose="02020603050405020304" pitchFamily="18" charset="0"/>
                        <a:cs typeface="Times New Roman" panose="02020603050405020304" pitchFamily="18" charset="0"/>
                      </a:endParaRPr>
                    </a:p>
                    <a:p>
                      <a:pPr marL="0" indent="0">
                        <a:buFontTx/>
                        <a:buNone/>
                      </a:pPr>
                      <a:r>
                        <a:rPr lang="it-IT" sz="1100" dirty="0">
                          <a:solidFill>
                            <a:schemeClr val="accent5">
                              <a:lumMod val="50000"/>
                            </a:schemeClr>
                          </a:solidFill>
                          <a:latin typeface="Times New Roman" panose="02020603050405020304" pitchFamily="18" charset="0"/>
                          <a:cs typeface="Times New Roman" panose="02020603050405020304" pitchFamily="18" charset="0"/>
                        </a:rPr>
                        <a:t>Componenti Supplenti parte Pubblica:</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Virna Petta </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Lucia Maiese</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Giuseppina Cariello</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Clorinda </a:t>
                      </a:r>
                      <a:r>
                        <a:rPr lang="it-IT" sz="1100" b="0" dirty="0" err="1">
                          <a:solidFill>
                            <a:schemeClr val="accent5">
                              <a:lumMod val="50000"/>
                            </a:schemeClr>
                          </a:solidFill>
                          <a:latin typeface="Times New Roman" panose="02020603050405020304" pitchFamily="18" charset="0"/>
                          <a:cs typeface="Times New Roman" panose="02020603050405020304" pitchFamily="18" charset="0"/>
                        </a:rPr>
                        <a:t>Serritiello</a:t>
                      </a:r>
                      <a:endParaRPr lang="it-IT" sz="1100" b="0" dirty="0">
                        <a:solidFill>
                          <a:schemeClr val="accent5">
                            <a:lumMod val="50000"/>
                          </a:schemeClr>
                        </a:solidFill>
                        <a:latin typeface="Times New Roman" panose="02020603050405020304" pitchFamily="18" charset="0"/>
                        <a:cs typeface="Times New Roman" panose="02020603050405020304" pitchFamily="18" charset="0"/>
                      </a:endParaRP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Barbara </a:t>
                      </a:r>
                      <a:r>
                        <a:rPr lang="it-IT" sz="1100" b="0" dirty="0" err="1">
                          <a:solidFill>
                            <a:schemeClr val="accent5">
                              <a:lumMod val="50000"/>
                            </a:schemeClr>
                          </a:solidFill>
                          <a:latin typeface="Times New Roman" panose="02020603050405020304" pitchFamily="18" charset="0"/>
                          <a:cs typeface="Times New Roman" panose="02020603050405020304" pitchFamily="18" charset="0"/>
                        </a:rPr>
                        <a:t>Conese</a:t>
                      </a:r>
                      <a:endParaRPr lang="it-IT" sz="1100" b="0" dirty="0">
                        <a:solidFill>
                          <a:schemeClr val="accent5">
                            <a:lumMod val="50000"/>
                          </a:schemeClr>
                        </a:solidFill>
                        <a:latin typeface="Times New Roman" panose="02020603050405020304" pitchFamily="18" charset="0"/>
                        <a:cs typeface="Times New Roman" panose="02020603050405020304" pitchFamily="18" charset="0"/>
                      </a:endParaRP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Maria Lucia Vaiano</a:t>
                      </a:r>
                    </a:p>
                    <a:p>
                      <a:pPr marL="285750" indent="-285750">
                        <a:buFontTx/>
                        <a:buChar char="-"/>
                      </a:pPr>
                      <a:endParaRPr lang="it-IT" sz="1100" dirty="0">
                        <a:solidFill>
                          <a:schemeClr val="accent5">
                            <a:lumMod val="50000"/>
                          </a:schemeClr>
                        </a:solidFill>
                        <a:latin typeface="Times New Roman" panose="02020603050405020304" pitchFamily="18" charset="0"/>
                        <a:cs typeface="Times New Roman" panose="02020603050405020304" pitchFamily="18" charset="0"/>
                      </a:endParaRPr>
                    </a:p>
                    <a:p>
                      <a:pPr marL="0" indent="0">
                        <a:buFontTx/>
                        <a:buNone/>
                      </a:pPr>
                      <a:r>
                        <a:rPr lang="it-IT" sz="1100" dirty="0">
                          <a:solidFill>
                            <a:schemeClr val="accent5">
                              <a:lumMod val="50000"/>
                            </a:schemeClr>
                          </a:solidFill>
                          <a:latin typeface="Times New Roman" panose="02020603050405020304" pitchFamily="18" charset="0"/>
                          <a:cs typeface="Times New Roman" panose="02020603050405020304" pitchFamily="18" charset="0"/>
                        </a:rPr>
                        <a:t>Componenti Sindacali Titolari:</a:t>
                      </a:r>
                    </a:p>
                    <a:p>
                      <a:pPr marL="0" indent="0">
                        <a:buFontTx/>
                        <a:buNone/>
                      </a:pPr>
                      <a:r>
                        <a:rPr lang="it-IT" sz="1100" dirty="0">
                          <a:solidFill>
                            <a:schemeClr val="accent5">
                              <a:lumMod val="50000"/>
                            </a:schemeClr>
                          </a:solidFill>
                          <a:latin typeface="Times New Roman" panose="02020603050405020304" pitchFamily="18" charset="0"/>
                          <a:cs typeface="Times New Roman" panose="02020603050405020304" pitchFamily="18" charset="0"/>
                        </a:rPr>
                        <a:t>-        </a:t>
                      </a:r>
                      <a:r>
                        <a:rPr lang="it-IT" sz="1100" b="0" dirty="0">
                          <a:solidFill>
                            <a:schemeClr val="accent5">
                              <a:lumMod val="50000"/>
                            </a:schemeClr>
                          </a:solidFill>
                          <a:latin typeface="Times New Roman" panose="02020603050405020304" pitchFamily="18" charset="0"/>
                          <a:cs typeface="Times New Roman" panose="02020603050405020304" pitchFamily="18" charset="0"/>
                        </a:rPr>
                        <a:t>Romeo Marciano (UGL)</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Rosita Marchitiello ( ANAO ASSOMED)</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Roberto Ronca (FSI)</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Caterina Altieri (FIALS)</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Lucia Errico (CISL)</a:t>
                      </a:r>
                    </a:p>
                    <a:p>
                      <a:pPr marL="285750" indent="-2857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Anna Metello (FVN)</a:t>
                      </a:r>
                    </a:p>
                    <a:p>
                      <a:pPr marL="0" indent="0">
                        <a:buFontTx/>
                        <a:buNone/>
                      </a:pPr>
                      <a:endParaRPr lang="it-IT" sz="1100" dirty="0">
                        <a:solidFill>
                          <a:schemeClr val="accent5">
                            <a:lumMod val="50000"/>
                          </a:schemeClr>
                        </a:solidFill>
                        <a:latin typeface="Times New Roman" panose="02020603050405020304" pitchFamily="18" charset="0"/>
                        <a:cs typeface="Times New Roman" panose="02020603050405020304" pitchFamily="18" charset="0"/>
                      </a:endParaRPr>
                    </a:p>
                    <a:p>
                      <a:pPr marL="0" indent="0">
                        <a:buFontTx/>
                        <a:buNone/>
                      </a:pPr>
                      <a:r>
                        <a:rPr lang="it-IT" sz="1100" dirty="0">
                          <a:solidFill>
                            <a:schemeClr val="accent5">
                              <a:lumMod val="50000"/>
                            </a:schemeClr>
                          </a:solidFill>
                          <a:latin typeface="Times New Roman" panose="02020603050405020304" pitchFamily="18" charset="0"/>
                          <a:cs typeface="Times New Roman" panose="02020603050405020304" pitchFamily="18" charset="0"/>
                        </a:rPr>
                        <a:t>Componenti Sindacali Supplenti:</a:t>
                      </a:r>
                    </a:p>
                    <a:p>
                      <a:pPr marL="171450" indent="-1714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Clorinda Lombardo (UGL)</a:t>
                      </a:r>
                    </a:p>
                    <a:p>
                      <a:pPr marL="171450" indent="-1714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Flavio Catapano (FSI)</a:t>
                      </a:r>
                    </a:p>
                    <a:p>
                      <a:pPr marL="171450" indent="-1714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Filomena </a:t>
                      </a:r>
                      <a:r>
                        <a:rPr lang="it-IT" sz="1100" b="0" dirty="0" err="1">
                          <a:solidFill>
                            <a:schemeClr val="accent5">
                              <a:lumMod val="50000"/>
                            </a:schemeClr>
                          </a:solidFill>
                          <a:latin typeface="Times New Roman" panose="02020603050405020304" pitchFamily="18" charset="0"/>
                          <a:cs typeface="Times New Roman" panose="02020603050405020304" pitchFamily="18" charset="0"/>
                        </a:rPr>
                        <a:t>Pecillo</a:t>
                      </a:r>
                      <a:r>
                        <a:rPr lang="it-IT" sz="1100" b="0" dirty="0">
                          <a:solidFill>
                            <a:schemeClr val="accent5">
                              <a:lumMod val="50000"/>
                            </a:schemeClr>
                          </a:solidFill>
                          <a:latin typeface="Times New Roman" panose="02020603050405020304" pitchFamily="18" charset="0"/>
                          <a:cs typeface="Times New Roman" panose="02020603050405020304" pitchFamily="18" charset="0"/>
                        </a:rPr>
                        <a:t> (FIALS)</a:t>
                      </a:r>
                    </a:p>
                    <a:p>
                      <a:pPr marL="171450" indent="-1714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Gerardo </a:t>
                      </a:r>
                      <a:r>
                        <a:rPr lang="it-IT" sz="1100" b="0" dirty="0" err="1">
                          <a:solidFill>
                            <a:schemeClr val="accent5">
                              <a:lumMod val="50000"/>
                            </a:schemeClr>
                          </a:solidFill>
                          <a:latin typeface="Times New Roman" panose="02020603050405020304" pitchFamily="18" charset="0"/>
                          <a:cs typeface="Times New Roman" panose="02020603050405020304" pitchFamily="18" charset="0"/>
                        </a:rPr>
                        <a:t>Matsrolia</a:t>
                      </a:r>
                      <a:r>
                        <a:rPr lang="it-IT" sz="1100" b="0" dirty="0">
                          <a:solidFill>
                            <a:schemeClr val="accent5">
                              <a:lumMod val="50000"/>
                            </a:schemeClr>
                          </a:solidFill>
                          <a:latin typeface="Times New Roman" panose="02020603050405020304" pitchFamily="18" charset="0"/>
                          <a:cs typeface="Times New Roman" panose="02020603050405020304" pitchFamily="18" charset="0"/>
                        </a:rPr>
                        <a:t> (CISL)</a:t>
                      </a:r>
                    </a:p>
                    <a:p>
                      <a:pPr marL="171450" indent="-171450">
                        <a:buFontTx/>
                        <a:buChar char="-"/>
                      </a:pPr>
                      <a:r>
                        <a:rPr lang="it-IT" sz="1100" b="0" dirty="0">
                          <a:solidFill>
                            <a:schemeClr val="accent5">
                              <a:lumMod val="50000"/>
                            </a:schemeClr>
                          </a:solidFill>
                          <a:latin typeface="Times New Roman" panose="02020603050405020304" pitchFamily="18" charset="0"/>
                          <a:cs typeface="Times New Roman" panose="02020603050405020304" pitchFamily="18" charset="0"/>
                        </a:rPr>
                        <a:t>Dionigia Alfano (FVN)</a:t>
                      </a:r>
                    </a:p>
                    <a:p>
                      <a:pPr marL="0" indent="0">
                        <a:buFontTx/>
                        <a:buNone/>
                      </a:pPr>
                      <a:endParaRPr lang="it-IT" dirty="0">
                        <a:solidFill>
                          <a:schemeClr val="tx2"/>
                        </a:solidFill>
                      </a:endParaRPr>
                    </a:p>
                  </a:txBody>
                  <a:tcPr>
                    <a:solidFill>
                      <a:schemeClr val="accent1">
                        <a:lumMod val="20000"/>
                        <a:lumOff val="80000"/>
                      </a:schemeClr>
                    </a:solidFill>
                  </a:tcPr>
                </a:tc>
                <a:extLst>
                  <a:ext uri="{0D108BD9-81ED-4DB2-BD59-A6C34878D82A}">
                    <a16:rowId xmlns:a16="http://schemas.microsoft.com/office/drawing/2014/main" val="249295155"/>
                  </a:ext>
                </a:extLst>
              </a:tr>
            </a:tbl>
          </a:graphicData>
        </a:graphic>
      </p:graphicFrame>
      <p:graphicFrame>
        <p:nvGraphicFramePr>
          <p:cNvPr id="5" name="Tabella 4"/>
          <p:cNvGraphicFramePr>
            <a:graphicFrameLocks noGrp="1"/>
          </p:cNvGraphicFramePr>
          <p:nvPr>
            <p:extLst>
              <p:ext uri="{D42A27DB-BD31-4B8C-83A1-F6EECF244321}">
                <p14:modId xmlns:p14="http://schemas.microsoft.com/office/powerpoint/2010/main" val="2210515051"/>
              </p:ext>
            </p:extLst>
          </p:nvPr>
        </p:nvGraphicFramePr>
        <p:xfrm>
          <a:off x="4453773" y="87682"/>
          <a:ext cx="3435005" cy="6770318"/>
        </p:xfrm>
        <a:graphic>
          <a:graphicData uri="http://schemas.openxmlformats.org/drawingml/2006/table">
            <a:tbl>
              <a:tblPr firstRow="1" bandRow="1">
                <a:tableStyleId>{5C22544A-7EE6-4342-B048-85BDC9FD1C3A}</a:tableStyleId>
              </a:tblPr>
              <a:tblGrid>
                <a:gridCol w="3435005">
                  <a:extLst>
                    <a:ext uri="{9D8B030D-6E8A-4147-A177-3AD203B41FA5}">
                      <a16:colId xmlns:a16="http://schemas.microsoft.com/office/drawing/2014/main" val="3624122881"/>
                    </a:ext>
                  </a:extLst>
                </a:gridCol>
              </a:tblGrid>
              <a:tr h="6770318">
                <a:tc>
                  <a:txBody>
                    <a:bodyPr/>
                    <a:lstStyle/>
                    <a:p>
                      <a:pPr algn="ctr"/>
                      <a:r>
                        <a:rPr lang="it-IT" dirty="0">
                          <a:solidFill>
                            <a:srgbClr val="002060"/>
                          </a:solidFill>
                        </a:rPr>
                        <a:t>    </a:t>
                      </a:r>
                      <a:r>
                        <a:rPr lang="it-IT" sz="1100" dirty="0">
                          <a:solidFill>
                            <a:srgbClr val="002060"/>
                          </a:solidFill>
                          <a:latin typeface="Times New Roman" panose="02020603050405020304" pitchFamily="18" charset="0"/>
                          <a:cs typeface="Times New Roman" panose="02020603050405020304" pitchFamily="18" charset="0"/>
                        </a:rPr>
                        <a:t>INFORMAZIONI E</a:t>
                      </a:r>
                    </a:p>
                    <a:p>
                      <a:pPr algn="ctr"/>
                      <a:r>
                        <a:rPr lang="it-IT" sz="1100" dirty="0">
                          <a:solidFill>
                            <a:srgbClr val="002060"/>
                          </a:solidFill>
                          <a:latin typeface="Times New Roman" panose="02020603050405020304" pitchFamily="18" charset="0"/>
                          <a:cs typeface="Times New Roman" panose="02020603050405020304" pitchFamily="18" charset="0"/>
                        </a:rPr>
                        <a:t>  INDIRIZZI UTILI</a:t>
                      </a:r>
                    </a:p>
                    <a:p>
                      <a:pPr algn="ctr"/>
                      <a:endParaRPr lang="it-IT" sz="1100" dirty="0">
                        <a:solidFill>
                          <a:srgbClr val="002060"/>
                        </a:solidFill>
                        <a:latin typeface="Times New Roman" panose="02020603050405020304" pitchFamily="18" charset="0"/>
                        <a:cs typeface="Times New Roman" panose="02020603050405020304" pitchFamily="18" charset="0"/>
                      </a:endParaRPr>
                    </a:p>
                    <a:p>
                      <a:pPr algn="ctr"/>
                      <a:endParaRPr lang="it-IT" sz="1100" dirty="0">
                        <a:solidFill>
                          <a:srgbClr val="002060"/>
                        </a:solidFill>
                        <a:latin typeface="Times New Roman" panose="02020603050405020304" pitchFamily="18" charset="0"/>
                        <a:cs typeface="Times New Roman" panose="02020603050405020304" pitchFamily="18" charset="0"/>
                      </a:endParaRPr>
                    </a:p>
                    <a:p>
                      <a:pPr algn="ctr"/>
                      <a:endParaRPr lang="it-IT" sz="1100" dirty="0">
                        <a:solidFill>
                          <a:srgbClr val="002060"/>
                        </a:solidFill>
                        <a:latin typeface="Times New Roman" panose="02020603050405020304" pitchFamily="18" charset="0"/>
                        <a:cs typeface="Times New Roman" panose="02020603050405020304" pitchFamily="18" charset="0"/>
                      </a:endParaRPr>
                    </a:p>
                    <a:p>
                      <a:pPr algn="l"/>
                      <a:r>
                        <a:rPr lang="it-IT" sz="1100" dirty="0">
                          <a:solidFill>
                            <a:srgbClr val="002060"/>
                          </a:solidFill>
                          <a:latin typeface="Times New Roman" panose="02020603050405020304" pitchFamily="18" charset="0"/>
                          <a:cs typeface="Times New Roman" panose="02020603050405020304" pitchFamily="18" charset="0"/>
                        </a:rPr>
                        <a:t>Sede</a:t>
                      </a:r>
                    </a:p>
                    <a:p>
                      <a:pPr algn="l"/>
                      <a:r>
                        <a:rPr lang="it-IT" sz="1100" dirty="0">
                          <a:solidFill>
                            <a:srgbClr val="002060"/>
                          </a:solidFill>
                          <a:latin typeface="Times New Roman" panose="02020603050405020304" pitchFamily="18" charset="0"/>
                          <a:cs typeface="Times New Roman" panose="02020603050405020304" pitchFamily="18" charset="0"/>
                        </a:rPr>
                        <a:t>Via Nizza – Salerno</a:t>
                      </a:r>
                    </a:p>
                    <a:p>
                      <a:pPr algn="l"/>
                      <a:r>
                        <a:rPr lang="it-IT" sz="1100" dirty="0">
                          <a:solidFill>
                            <a:srgbClr val="002060"/>
                          </a:solidFill>
                          <a:latin typeface="Times New Roman" panose="02020603050405020304" pitchFamily="18" charset="0"/>
                          <a:cs typeface="Times New Roman" panose="02020603050405020304" pitchFamily="18" charset="0"/>
                        </a:rPr>
                        <a:t>E-mail : cug@aslsalerno.it</a:t>
                      </a:r>
                    </a:p>
                    <a:p>
                      <a:pPr algn="ctr"/>
                      <a:endParaRPr lang="it-IT" sz="1100" dirty="0">
                        <a:solidFill>
                          <a:srgbClr val="002060"/>
                        </a:solidFill>
                        <a:latin typeface="Times New Roman" panose="02020603050405020304" pitchFamily="18" charset="0"/>
                        <a:cs typeface="Times New Roman" panose="02020603050405020304" pitchFamily="18" charset="0"/>
                      </a:endParaRPr>
                    </a:p>
                    <a:p>
                      <a:pPr algn="l"/>
                      <a:r>
                        <a:rPr lang="it-IT" sz="1100" dirty="0">
                          <a:solidFill>
                            <a:srgbClr val="002060"/>
                          </a:solidFill>
                          <a:latin typeface="Times New Roman" panose="02020603050405020304" pitchFamily="18" charset="0"/>
                          <a:cs typeface="Times New Roman" panose="02020603050405020304" pitchFamily="18" charset="0"/>
                        </a:rPr>
                        <a:t>Presidente</a:t>
                      </a:r>
                    </a:p>
                    <a:p>
                      <a:pPr algn="l"/>
                      <a:r>
                        <a:rPr lang="it-IT" sz="1100" dirty="0">
                          <a:solidFill>
                            <a:srgbClr val="002060"/>
                          </a:solidFill>
                          <a:latin typeface="Times New Roman" panose="02020603050405020304" pitchFamily="18" charset="0"/>
                          <a:cs typeface="Times New Roman" panose="02020603050405020304" pitchFamily="18" charset="0"/>
                        </a:rPr>
                        <a:t>Dr.ssa Antonietta Sica</a:t>
                      </a:r>
                      <a:endParaRPr lang="it-IT" sz="1100" baseline="0" dirty="0">
                        <a:solidFill>
                          <a:srgbClr val="002060"/>
                        </a:solidFill>
                        <a:latin typeface="Times New Roman" panose="02020603050405020304" pitchFamily="18" charset="0"/>
                        <a:cs typeface="Times New Roman" panose="02020603050405020304" pitchFamily="18" charset="0"/>
                      </a:endParaRPr>
                    </a:p>
                    <a:p>
                      <a:pPr algn="l"/>
                      <a:endParaRPr lang="it-IT" sz="1100" baseline="0" dirty="0">
                        <a:solidFill>
                          <a:srgbClr val="002060"/>
                        </a:solidFill>
                        <a:latin typeface="Times New Roman" panose="02020603050405020304" pitchFamily="18" charset="0"/>
                        <a:cs typeface="Times New Roman" panose="02020603050405020304" pitchFamily="18" charset="0"/>
                      </a:endParaRPr>
                    </a:p>
                    <a:p>
                      <a:pPr algn="l"/>
                      <a:r>
                        <a:rPr lang="it-IT" sz="1100" baseline="0" dirty="0">
                          <a:solidFill>
                            <a:srgbClr val="002060"/>
                          </a:solidFill>
                          <a:latin typeface="Times New Roman" panose="02020603050405020304" pitchFamily="18" charset="0"/>
                          <a:cs typeface="Times New Roman" panose="02020603050405020304" pitchFamily="18" charset="0"/>
                        </a:rPr>
                        <a:t>Segretario</a:t>
                      </a:r>
                    </a:p>
                    <a:p>
                      <a:pPr algn="l"/>
                      <a:r>
                        <a:rPr lang="it-IT" sz="1100" baseline="0" dirty="0">
                          <a:solidFill>
                            <a:srgbClr val="002060"/>
                          </a:solidFill>
                          <a:latin typeface="Times New Roman" panose="02020603050405020304" pitchFamily="18" charset="0"/>
                          <a:cs typeface="Times New Roman" panose="02020603050405020304" pitchFamily="18" charset="0"/>
                        </a:rPr>
                        <a:t>Dott.ssa Carmela </a:t>
                      </a:r>
                      <a:r>
                        <a:rPr lang="it-IT" sz="1100" baseline="0" dirty="0" err="1">
                          <a:solidFill>
                            <a:srgbClr val="002060"/>
                          </a:solidFill>
                          <a:latin typeface="Times New Roman" panose="02020603050405020304" pitchFamily="18" charset="0"/>
                          <a:cs typeface="Times New Roman" panose="02020603050405020304" pitchFamily="18" charset="0"/>
                        </a:rPr>
                        <a:t>Muccione</a:t>
                      </a:r>
                      <a:endParaRPr lang="it-IT" sz="1100" baseline="0" dirty="0">
                        <a:solidFill>
                          <a:srgbClr val="002060"/>
                        </a:solidFill>
                        <a:latin typeface="Times New Roman" panose="02020603050405020304" pitchFamily="18" charset="0"/>
                        <a:cs typeface="Times New Roman" panose="02020603050405020304" pitchFamily="18" charset="0"/>
                      </a:endParaRPr>
                    </a:p>
                    <a:p>
                      <a:pPr algn="l"/>
                      <a:endParaRPr lang="it-IT" sz="1100" baseline="0" dirty="0">
                        <a:solidFill>
                          <a:srgbClr val="002060"/>
                        </a:solidFill>
                      </a:endParaRPr>
                    </a:p>
                    <a:p>
                      <a:pPr algn="l"/>
                      <a:endParaRPr lang="it-IT" baseline="0" dirty="0">
                        <a:solidFill>
                          <a:srgbClr val="002060"/>
                        </a:solidFill>
                      </a:endParaRPr>
                    </a:p>
                    <a:p>
                      <a:pPr algn="l"/>
                      <a:endParaRPr lang="it-IT" dirty="0">
                        <a:solidFill>
                          <a:srgbClr val="002060"/>
                        </a:solidFill>
                      </a:endParaRPr>
                    </a:p>
                    <a:p>
                      <a:pPr algn="l"/>
                      <a:endParaRPr lang="it-IT" dirty="0">
                        <a:solidFill>
                          <a:srgbClr val="002060"/>
                        </a:solidFill>
                      </a:endParaRPr>
                    </a:p>
                    <a:p>
                      <a:pPr algn="ctr"/>
                      <a:r>
                        <a:rPr lang="it-IT" dirty="0">
                          <a:solidFill>
                            <a:srgbClr val="002060"/>
                          </a:solidFill>
                        </a:rPr>
                        <a:t> </a:t>
                      </a:r>
                      <a:r>
                        <a:rPr lang="it-IT" sz="800" i="1" dirty="0">
                          <a:solidFill>
                            <a:srgbClr val="002060"/>
                          </a:solidFill>
                        </a:rPr>
                        <a:t>Scansionare il codice QR per accedere alla pagina web</a:t>
                      </a:r>
                    </a:p>
                    <a:p>
                      <a:pPr algn="ctr"/>
                      <a:r>
                        <a:rPr lang="it-IT" sz="800" i="1" dirty="0">
                          <a:solidFill>
                            <a:srgbClr val="002060"/>
                          </a:solidFill>
                        </a:rPr>
                        <a:t> del CUG ASL SALERNO</a:t>
                      </a:r>
                    </a:p>
                    <a:p>
                      <a:pPr algn="ctr"/>
                      <a:r>
                        <a:rPr lang="it-IT" sz="800" i="1" dirty="0">
                          <a:solidFill>
                            <a:srgbClr val="002060"/>
                          </a:solidFill>
                        </a:rPr>
                        <a:t> Puoi utilizzare  la fotocamera del tuo </a:t>
                      </a:r>
                      <a:r>
                        <a:rPr lang="it-IT" sz="800" i="1" dirty="0" err="1">
                          <a:solidFill>
                            <a:srgbClr val="002060"/>
                          </a:solidFill>
                        </a:rPr>
                        <a:t>smartphone</a:t>
                      </a:r>
                      <a:r>
                        <a:rPr lang="it-IT" sz="800" i="1" dirty="0">
                          <a:solidFill>
                            <a:srgbClr val="002060"/>
                          </a:solidFill>
                        </a:rPr>
                        <a:t> </a:t>
                      </a:r>
                    </a:p>
                  </a:txBody>
                  <a:tcPr>
                    <a:solidFill>
                      <a:schemeClr val="accent1">
                        <a:lumMod val="20000"/>
                        <a:lumOff val="80000"/>
                      </a:schemeClr>
                    </a:solidFill>
                  </a:tcPr>
                </a:tc>
                <a:extLst>
                  <a:ext uri="{0D108BD9-81ED-4DB2-BD59-A6C34878D82A}">
                    <a16:rowId xmlns:a16="http://schemas.microsoft.com/office/drawing/2014/main" val="249295155"/>
                  </a:ext>
                </a:extLst>
              </a:tr>
            </a:tbl>
          </a:graphicData>
        </a:graphic>
      </p:graphicFrame>
      <p:graphicFrame>
        <p:nvGraphicFramePr>
          <p:cNvPr id="6" name="Tabella 5"/>
          <p:cNvGraphicFramePr>
            <a:graphicFrameLocks noGrp="1"/>
          </p:cNvGraphicFramePr>
          <p:nvPr>
            <p:extLst>
              <p:ext uri="{D42A27DB-BD31-4B8C-83A1-F6EECF244321}">
                <p14:modId xmlns:p14="http://schemas.microsoft.com/office/powerpoint/2010/main" val="2588915109"/>
              </p:ext>
            </p:extLst>
          </p:nvPr>
        </p:nvGraphicFramePr>
        <p:xfrm>
          <a:off x="8535323" y="76200"/>
          <a:ext cx="3229956" cy="6781800"/>
        </p:xfrm>
        <a:graphic>
          <a:graphicData uri="http://schemas.openxmlformats.org/drawingml/2006/table">
            <a:tbl>
              <a:tblPr firstRow="1" bandRow="1">
                <a:tableStyleId>{5C22544A-7EE6-4342-B048-85BDC9FD1C3A}</a:tableStyleId>
              </a:tblPr>
              <a:tblGrid>
                <a:gridCol w="3229956">
                  <a:extLst>
                    <a:ext uri="{9D8B030D-6E8A-4147-A177-3AD203B41FA5}">
                      <a16:colId xmlns:a16="http://schemas.microsoft.com/office/drawing/2014/main" val="3624122881"/>
                    </a:ext>
                  </a:extLst>
                </a:gridCol>
              </a:tblGrid>
              <a:tr h="6781800">
                <a:tc>
                  <a:txBody>
                    <a:bodyPr/>
                    <a:lstStyle/>
                    <a:p>
                      <a:pPr algn="ctr"/>
                      <a:r>
                        <a:rPr lang="it-IT" dirty="0">
                          <a:solidFill>
                            <a:srgbClr val="002060"/>
                          </a:solidFill>
                        </a:rPr>
                        <a:t>   </a:t>
                      </a:r>
                    </a:p>
                    <a:p>
                      <a:pPr algn="ctr"/>
                      <a:endParaRPr lang="it-IT" sz="3600" b="1" dirty="0">
                        <a:solidFill>
                          <a:srgbClr val="002060"/>
                        </a:solidFill>
                      </a:endParaRPr>
                    </a:p>
                    <a:p>
                      <a:pPr algn="ctr"/>
                      <a:endParaRPr lang="it-IT" sz="3600" b="1" dirty="0">
                        <a:solidFill>
                          <a:srgbClr val="002060"/>
                        </a:solidFill>
                      </a:endParaRPr>
                    </a:p>
                    <a:p>
                      <a:pPr algn="ctr"/>
                      <a:endParaRPr lang="it-IT" sz="3600" b="1" dirty="0">
                        <a:solidFill>
                          <a:srgbClr val="002060"/>
                        </a:solidFill>
                      </a:endParaRPr>
                    </a:p>
                    <a:p>
                      <a:pPr algn="ctr"/>
                      <a:endParaRPr lang="it-IT" sz="3600" b="1" dirty="0">
                        <a:solidFill>
                          <a:srgbClr val="002060"/>
                        </a:solidFill>
                      </a:endParaRPr>
                    </a:p>
                    <a:p>
                      <a:pPr algn="ctr"/>
                      <a:r>
                        <a:rPr lang="it-IT" sz="2000" b="1" dirty="0">
                          <a:solidFill>
                            <a:srgbClr val="002060"/>
                          </a:solidFill>
                        </a:rPr>
                        <a:t>Comitato Unico di Garanzia</a:t>
                      </a:r>
                    </a:p>
                    <a:p>
                      <a:pPr algn="ctr"/>
                      <a:r>
                        <a:rPr lang="it-IT" sz="1200" b="1" dirty="0">
                          <a:solidFill>
                            <a:srgbClr val="002060"/>
                          </a:solidFill>
                        </a:rPr>
                        <a:t>per le pari opportunità,</a:t>
                      </a:r>
                    </a:p>
                    <a:p>
                      <a:pPr algn="ctr"/>
                      <a:r>
                        <a:rPr lang="it-IT" sz="1200" b="1" dirty="0">
                          <a:solidFill>
                            <a:srgbClr val="002060"/>
                          </a:solidFill>
                        </a:rPr>
                        <a:t>la valorizzazione del benessere</a:t>
                      </a:r>
                    </a:p>
                    <a:p>
                      <a:pPr algn="ctr"/>
                      <a:r>
                        <a:rPr lang="it-IT" sz="1200" b="1" dirty="0">
                          <a:solidFill>
                            <a:srgbClr val="002060"/>
                          </a:solidFill>
                        </a:rPr>
                        <a:t>di chi lavora e contro</a:t>
                      </a:r>
                    </a:p>
                    <a:p>
                      <a:pPr algn="ctr"/>
                      <a:r>
                        <a:rPr lang="it-IT" sz="1200" b="1" dirty="0">
                          <a:solidFill>
                            <a:srgbClr val="002060"/>
                          </a:solidFill>
                        </a:rPr>
                        <a:t>le discriminazioni</a:t>
                      </a:r>
                    </a:p>
                  </a:txBody>
                  <a:tcPr>
                    <a:solidFill>
                      <a:schemeClr val="accent1">
                        <a:lumMod val="20000"/>
                        <a:lumOff val="80000"/>
                      </a:schemeClr>
                    </a:solidFill>
                  </a:tcPr>
                </a:tc>
                <a:extLst>
                  <a:ext uri="{0D108BD9-81ED-4DB2-BD59-A6C34878D82A}">
                    <a16:rowId xmlns:a16="http://schemas.microsoft.com/office/drawing/2014/main" val="249295155"/>
                  </a:ext>
                </a:extLst>
              </a:tr>
            </a:tbl>
          </a:graphicData>
        </a:graphic>
      </p:graphicFrame>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1954" y="4591119"/>
            <a:ext cx="1068092" cy="1046815"/>
          </a:xfrm>
          <a:prstGeom prst="rect">
            <a:avLst/>
          </a:prstGeom>
        </p:spPr>
      </p:pic>
      <p:pic>
        <p:nvPicPr>
          <p:cNvPr id="3" name="Immagine 2"/>
          <p:cNvPicPr>
            <a:picLocks noChangeAspect="1"/>
          </p:cNvPicPr>
          <p:nvPr/>
        </p:nvPicPr>
        <p:blipFill>
          <a:blip r:embed="rId3"/>
          <a:stretch>
            <a:fillRect/>
          </a:stretch>
        </p:blipFill>
        <p:spPr>
          <a:xfrm>
            <a:off x="9588833" y="1448972"/>
            <a:ext cx="1079167" cy="901350"/>
          </a:xfrm>
          <a:prstGeom prst="rect">
            <a:avLst/>
          </a:prstGeom>
        </p:spPr>
      </p:pic>
      <p:pic>
        <p:nvPicPr>
          <p:cNvPr id="7" name="Immagine 6"/>
          <p:cNvPicPr>
            <a:picLocks noChangeAspect="1"/>
          </p:cNvPicPr>
          <p:nvPr/>
        </p:nvPicPr>
        <p:blipFill>
          <a:blip r:embed="rId4"/>
          <a:stretch>
            <a:fillRect/>
          </a:stretch>
        </p:blipFill>
        <p:spPr>
          <a:xfrm>
            <a:off x="9071230" y="702914"/>
            <a:ext cx="2109399" cy="493819"/>
          </a:xfrm>
          <a:prstGeom prst="rect">
            <a:avLst/>
          </a:prstGeom>
        </p:spPr>
      </p:pic>
    </p:spTree>
    <p:extLst>
      <p:ext uri="{BB962C8B-B14F-4D97-AF65-F5344CB8AC3E}">
        <p14:creationId xmlns:p14="http://schemas.microsoft.com/office/powerpoint/2010/main" val="2465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1811448265"/>
              </p:ext>
            </p:extLst>
          </p:nvPr>
        </p:nvGraphicFramePr>
        <p:xfrm>
          <a:off x="344514" y="112412"/>
          <a:ext cx="3337193" cy="6690167"/>
        </p:xfrm>
        <a:graphic>
          <a:graphicData uri="http://schemas.openxmlformats.org/drawingml/2006/table">
            <a:tbl>
              <a:tblPr firstRow="1" bandRow="1">
                <a:tableStyleId>{5C22544A-7EE6-4342-B048-85BDC9FD1C3A}</a:tableStyleId>
              </a:tblPr>
              <a:tblGrid>
                <a:gridCol w="3337193">
                  <a:extLst>
                    <a:ext uri="{9D8B030D-6E8A-4147-A177-3AD203B41FA5}">
                      <a16:colId xmlns:a16="http://schemas.microsoft.com/office/drawing/2014/main" val="3624122881"/>
                    </a:ext>
                  </a:extLst>
                </a:gridCol>
              </a:tblGrid>
              <a:tr h="6690167">
                <a:tc>
                  <a:txBody>
                    <a:bodyPr/>
                    <a:lstStyle/>
                    <a:p>
                      <a:pPr algn="ctr"/>
                      <a:r>
                        <a:rPr lang="it-IT" sz="1100" b="1" kern="1200" baseline="0" dirty="0">
                          <a:solidFill>
                            <a:srgbClr val="002060"/>
                          </a:solidFill>
                          <a:latin typeface="Times New Roman" panose="02020603050405020304" pitchFamily="18" charset="0"/>
                          <a:ea typeface="+mn-ea"/>
                          <a:cs typeface="Times New Roman" panose="02020603050405020304" pitchFamily="18" charset="0"/>
                        </a:rPr>
                        <a:t>    CUG ASL SALERNO </a:t>
                      </a:r>
                    </a:p>
                    <a:p>
                      <a:pPr algn="just"/>
                      <a:endParaRPr lang="it-IT" sz="1100" b="1" kern="1200" baseline="0" dirty="0">
                        <a:solidFill>
                          <a:srgbClr val="002060"/>
                        </a:solidFill>
                        <a:latin typeface="Times New Roman" panose="02020603050405020304" pitchFamily="18" charset="0"/>
                        <a:ea typeface="+mn-ea"/>
                        <a:cs typeface="Times New Roman" panose="02020603050405020304" pitchFamily="18" charset="0"/>
                      </a:endParaRPr>
                    </a:p>
                    <a:p>
                      <a:pPr algn="just"/>
                      <a:r>
                        <a:rPr lang="it-IT" sz="1100" b="1" kern="1200" baseline="0" dirty="0">
                          <a:solidFill>
                            <a:srgbClr val="002060"/>
                          </a:solidFill>
                          <a:latin typeface="Times New Roman" panose="02020603050405020304" pitchFamily="18" charset="0"/>
                          <a:ea typeface="+mn-ea"/>
                          <a:cs typeface="Times New Roman" panose="02020603050405020304" pitchFamily="18" charset="0"/>
                        </a:rPr>
                        <a:t>Cos’è il CUG?</a:t>
                      </a:r>
                    </a:p>
                    <a:p>
                      <a:pPr algn="just"/>
                      <a:endParaRPr lang="it-IT" sz="1100" b="0" kern="1200" baseline="0" dirty="0">
                        <a:solidFill>
                          <a:srgbClr val="002060"/>
                        </a:solidFill>
                        <a:latin typeface="Times New Roman" panose="02020603050405020304" pitchFamily="18" charset="0"/>
                        <a:ea typeface="+mn-ea"/>
                        <a:cs typeface="Times New Roman" panose="02020603050405020304" pitchFamily="18" charset="0"/>
                      </a:endParaRP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Il Comitato Unico di Garanzia regolato dalla Legge 4 novembre 2010, n. 183 è un comitato paritetico costituito in ogni Amministrazioni pubbliche che opera a tutela di tutte le lavoratrici e i lavoratori dipendenti Azienda.</a:t>
                      </a: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 Nell’ ASL Salerno è stato istituito nel 2014 e rinnovato con con Deliberazione ASL Salerno N.ro 1745 del 18/11/2024.</a:t>
                      </a:r>
                    </a:p>
                    <a:p>
                      <a:pPr algn="just"/>
                      <a:endParaRPr lang="it-IT" sz="1100" b="0" kern="1200" baseline="0" dirty="0">
                        <a:solidFill>
                          <a:srgbClr val="002060"/>
                        </a:solidFill>
                        <a:latin typeface="Times New Roman" panose="02020603050405020304" pitchFamily="18" charset="0"/>
                        <a:ea typeface="+mn-ea"/>
                        <a:cs typeface="Times New Roman" panose="02020603050405020304" pitchFamily="18" charset="0"/>
                      </a:endParaRPr>
                    </a:p>
                    <a:p>
                      <a:pPr algn="just"/>
                      <a:endParaRPr lang="it-IT" sz="1100" b="1" kern="1200" baseline="0" dirty="0">
                        <a:solidFill>
                          <a:srgbClr val="002060"/>
                        </a:solidFill>
                        <a:latin typeface="Times New Roman" panose="02020603050405020304" pitchFamily="18" charset="0"/>
                        <a:ea typeface="+mn-ea"/>
                        <a:cs typeface="Times New Roman" panose="02020603050405020304" pitchFamily="18" charset="0"/>
                      </a:endParaRPr>
                    </a:p>
                    <a:p>
                      <a:pPr algn="just"/>
                      <a:r>
                        <a:rPr lang="it-IT" sz="1100" b="1" kern="1200" baseline="0" dirty="0">
                          <a:solidFill>
                            <a:srgbClr val="002060"/>
                          </a:solidFill>
                          <a:latin typeface="Times New Roman" panose="02020603050405020304" pitchFamily="18" charset="0"/>
                          <a:ea typeface="+mn-ea"/>
                          <a:cs typeface="Times New Roman" panose="02020603050405020304" pitchFamily="18" charset="0"/>
                        </a:rPr>
                        <a:t>Cosa fa?</a:t>
                      </a:r>
                    </a:p>
                    <a:p>
                      <a:pPr algn="just"/>
                      <a:endParaRPr lang="it-IT" sz="1100" b="0" kern="1200" baseline="0" dirty="0">
                        <a:solidFill>
                          <a:srgbClr val="002060"/>
                        </a:solidFill>
                        <a:latin typeface="Times New Roman" panose="02020603050405020304" pitchFamily="18" charset="0"/>
                        <a:ea typeface="+mn-ea"/>
                        <a:cs typeface="Times New Roman" panose="02020603050405020304" pitchFamily="18" charset="0"/>
                      </a:endParaRP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CUG ASL SA è organo di origine comunitaria che, riprende le funzioni delle pari opportunità e dei Comitati paritetici per il contrasto al fenomeno del mobbing, “contribuisce all’ottimizzazione della produttività del lavoro pubblico, migliorando l’efficienza delle prestazioni, nella prospettiva di un ambiente di lavoro caratterizzato dal rispetto dei principi di pari opportunità, di benessere organizzativo e dal contrasto di qualsiasi forma di discriminazione e di violenza morale o psichica per lavoratori o lavoratrici”.</a:t>
                      </a:r>
                    </a:p>
                    <a:p>
                      <a:pPr algn="just"/>
                      <a:endParaRPr lang="it-IT" sz="1100" b="0" kern="1200" baseline="0" dirty="0">
                        <a:solidFill>
                          <a:srgbClr val="002060"/>
                        </a:solidFill>
                        <a:latin typeface="Times New Roman" panose="02020603050405020304" pitchFamily="18" charset="0"/>
                        <a:ea typeface="+mn-ea"/>
                        <a:cs typeface="Times New Roman" panose="02020603050405020304" pitchFamily="18" charset="0"/>
                      </a:endParaRPr>
                    </a:p>
                    <a:p>
                      <a:pPr algn="just"/>
                      <a:r>
                        <a:rPr lang="it-IT" sz="1100" b="1" kern="1200" baseline="0" dirty="0">
                          <a:solidFill>
                            <a:srgbClr val="002060"/>
                          </a:solidFill>
                          <a:latin typeface="Times New Roman" panose="02020603050405020304" pitchFamily="18" charset="0"/>
                          <a:ea typeface="+mn-ea"/>
                          <a:cs typeface="Times New Roman" panose="02020603050405020304" pitchFamily="18" charset="0"/>
                        </a:rPr>
                        <a:t>Da chi è composto?</a:t>
                      </a:r>
                    </a:p>
                    <a:p>
                      <a:pPr algn="just"/>
                      <a:endParaRPr lang="it-IT" sz="1100" b="0" kern="1200" baseline="0" dirty="0">
                        <a:solidFill>
                          <a:srgbClr val="002060"/>
                        </a:solidFill>
                        <a:latin typeface="Times New Roman" panose="02020603050405020304" pitchFamily="18" charset="0"/>
                        <a:ea typeface="+mn-ea"/>
                        <a:cs typeface="Times New Roman" panose="02020603050405020304" pitchFamily="18" charset="0"/>
                      </a:endParaRP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Il CUG ha composizione paritetica ed è formato:</a:t>
                      </a: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 dalla Presidente</a:t>
                      </a: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 da componenti designati/e dalle organizzazioni sindacali rappresentative </a:t>
                      </a: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 da un pari numero di componenti di parte pubblica dell’ASL Salerno.</a:t>
                      </a: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 </a:t>
                      </a:r>
                    </a:p>
                    <a:p>
                      <a:pPr algn="just"/>
                      <a:r>
                        <a:rPr lang="it-IT" sz="1100" b="0" kern="1200" baseline="0" dirty="0">
                          <a:solidFill>
                            <a:srgbClr val="002060"/>
                          </a:solidFill>
                          <a:latin typeface="Times New Roman" panose="02020603050405020304" pitchFamily="18" charset="0"/>
                          <a:ea typeface="+mn-ea"/>
                          <a:cs typeface="Times New Roman" panose="02020603050405020304" pitchFamily="18" charset="0"/>
                        </a:rPr>
                        <a:t>Per ogni Componente titolare è previsto un Componente supplente</a:t>
                      </a:r>
                    </a:p>
                  </a:txBody>
                  <a:tcPr>
                    <a:solidFill>
                      <a:schemeClr val="accent1">
                        <a:lumMod val="20000"/>
                        <a:lumOff val="80000"/>
                      </a:schemeClr>
                    </a:solidFill>
                  </a:tcPr>
                </a:tc>
                <a:extLst>
                  <a:ext uri="{0D108BD9-81ED-4DB2-BD59-A6C34878D82A}">
                    <a16:rowId xmlns:a16="http://schemas.microsoft.com/office/drawing/2014/main" val="249295155"/>
                  </a:ext>
                </a:extLst>
              </a:tr>
            </a:tbl>
          </a:graphicData>
        </a:graphic>
      </p:graphicFrame>
      <p:graphicFrame>
        <p:nvGraphicFramePr>
          <p:cNvPr id="5" name="Tabella 4"/>
          <p:cNvGraphicFramePr>
            <a:graphicFrameLocks noGrp="1"/>
          </p:cNvGraphicFramePr>
          <p:nvPr>
            <p:extLst>
              <p:ext uri="{D42A27DB-BD31-4B8C-83A1-F6EECF244321}">
                <p14:modId xmlns:p14="http://schemas.microsoft.com/office/powerpoint/2010/main" val="22671711"/>
              </p:ext>
            </p:extLst>
          </p:nvPr>
        </p:nvGraphicFramePr>
        <p:xfrm>
          <a:off x="4352081" y="112412"/>
          <a:ext cx="3337193" cy="6690167"/>
        </p:xfrm>
        <a:graphic>
          <a:graphicData uri="http://schemas.openxmlformats.org/drawingml/2006/table">
            <a:tbl>
              <a:tblPr firstRow="1" bandRow="1">
                <a:tableStyleId>{5C22544A-7EE6-4342-B048-85BDC9FD1C3A}</a:tableStyleId>
              </a:tblPr>
              <a:tblGrid>
                <a:gridCol w="3337193">
                  <a:extLst>
                    <a:ext uri="{9D8B030D-6E8A-4147-A177-3AD203B41FA5}">
                      <a16:colId xmlns:a16="http://schemas.microsoft.com/office/drawing/2014/main" val="3624122881"/>
                    </a:ext>
                  </a:extLst>
                </a:gridCol>
              </a:tblGrid>
              <a:tr h="6690167">
                <a:tc>
                  <a:txBody>
                    <a:bodyPr/>
                    <a:lstStyle/>
                    <a:p>
                      <a:endParaRPr lang="it-IT" dirty="0"/>
                    </a:p>
                    <a:p>
                      <a:endParaRPr lang="it-IT" dirty="0">
                        <a:latin typeface="Bodoni MT" panose="02070603080606020203" pitchFamily="18" charset="0"/>
                      </a:endParaRPr>
                    </a:p>
                    <a:p>
                      <a:endParaRPr lang="it-IT" i="1" dirty="0">
                        <a:solidFill>
                          <a:schemeClr val="accent1">
                            <a:lumMod val="50000"/>
                          </a:schemeClr>
                        </a:solidFill>
                        <a:latin typeface="Bodoni MT" panose="02070603080606020203" pitchFamily="18" charset="0"/>
                      </a:endParaRPr>
                    </a:p>
                    <a:p>
                      <a:pPr algn="ctr"/>
                      <a:r>
                        <a:rPr lang="it-IT" i="1" dirty="0">
                          <a:solidFill>
                            <a:schemeClr val="accent1">
                              <a:lumMod val="50000"/>
                            </a:schemeClr>
                          </a:solidFill>
                          <a:effectLst>
                            <a:outerShdw blurRad="38100" dist="38100" dir="2700000" algn="tl">
                              <a:srgbClr val="000000">
                                <a:alpha val="43137"/>
                              </a:srgbClr>
                            </a:outerShdw>
                          </a:effectLst>
                          <a:latin typeface="Bodoni MT" panose="02070603080606020203" pitchFamily="18" charset="0"/>
                        </a:rPr>
                        <a:t>Il CUG dell’ ASL Salerno  esplica le proprie attività di Tutela </a:t>
                      </a:r>
                    </a:p>
                    <a:p>
                      <a:pPr algn="ctr"/>
                      <a:r>
                        <a:rPr lang="it-IT" i="1" dirty="0">
                          <a:solidFill>
                            <a:schemeClr val="accent1">
                              <a:lumMod val="50000"/>
                            </a:schemeClr>
                          </a:solidFill>
                          <a:effectLst>
                            <a:outerShdw blurRad="38100" dist="38100" dir="2700000" algn="tl">
                              <a:srgbClr val="000000">
                                <a:alpha val="43137"/>
                              </a:srgbClr>
                            </a:outerShdw>
                          </a:effectLst>
                          <a:latin typeface="Bodoni MT" panose="02070603080606020203" pitchFamily="18" charset="0"/>
                        </a:rPr>
                        <a:t>Valorizzazione</a:t>
                      </a:r>
                    </a:p>
                    <a:p>
                      <a:pPr algn="ctr"/>
                      <a:r>
                        <a:rPr lang="it-IT" i="1" dirty="0">
                          <a:solidFill>
                            <a:schemeClr val="accent1">
                              <a:lumMod val="50000"/>
                            </a:schemeClr>
                          </a:solidFill>
                          <a:effectLst>
                            <a:outerShdw blurRad="38100" dist="38100" dir="2700000" algn="tl">
                              <a:srgbClr val="000000">
                                <a:alpha val="43137"/>
                              </a:srgbClr>
                            </a:outerShdw>
                          </a:effectLst>
                          <a:latin typeface="Bodoni MT" panose="02070603080606020203" pitchFamily="18" charset="0"/>
                        </a:rPr>
                        <a:t>nei confronti di tutto il personale dipendente </a:t>
                      </a:r>
                    </a:p>
                    <a:p>
                      <a:pPr algn="ctr"/>
                      <a:r>
                        <a:rPr lang="it-IT" i="1" dirty="0">
                          <a:solidFill>
                            <a:schemeClr val="accent1">
                              <a:lumMod val="50000"/>
                            </a:schemeClr>
                          </a:solidFill>
                          <a:effectLst>
                            <a:outerShdw blurRad="38100" dist="38100" dir="2700000" algn="tl">
                              <a:srgbClr val="000000">
                                <a:alpha val="43137"/>
                              </a:srgbClr>
                            </a:outerShdw>
                          </a:effectLst>
                          <a:latin typeface="Bodoni MT" panose="02070603080606020203" pitchFamily="18" charset="0"/>
                        </a:rPr>
                        <a:t>dell’ Azienda Sanitaria</a:t>
                      </a:r>
                      <a:endParaRPr lang="it-IT" dirty="0">
                        <a:effectLst>
                          <a:outerShdw blurRad="38100" dist="38100" dir="2700000" algn="tl">
                            <a:srgbClr val="000000">
                              <a:alpha val="43137"/>
                            </a:srgbClr>
                          </a:outerShdw>
                        </a:effectLst>
                      </a:endParaRPr>
                    </a:p>
                    <a:p>
                      <a:endParaRPr lang="it-IT" dirty="0"/>
                    </a:p>
                    <a:p>
                      <a:endParaRPr lang="it-IT" dirty="0"/>
                    </a:p>
                    <a:p>
                      <a:endParaRPr lang="it-IT" dirty="0"/>
                    </a:p>
                  </a:txBody>
                  <a:tcPr>
                    <a:solidFill>
                      <a:schemeClr val="accent1">
                        <a:lumMod val="20000"/>
                        <a:lumOff val="80000"/>
                      </a:schemeClr>
                    </a:solidFill>
                  </a:tcPr>
                </a:tc>
                <a:extLst>
                  <a:ext uri="{0D108BD9-81ED-4DB2-BD59-A6C34878D82A}">
                    <a16:rowId xmlns:a16="http://schemas.microsoft.com/office/drawing/2014/main" val="249295155"/>
                  </a:ext>
                </a:extLst>
              </a:tr>
            </a:tbl>
          </a:graphicData>
        </a:graphic>
      </p:graphicFrame>
      <p:graphicFrame>
        <p:nvGraphicFramePr>
          <p:cNvPr id="6" name="Tabella 5"/>
          <p:cNvGraphicFramePr>
            <a:graphicFrameLocks noGrp="1"/>
          </p:cNvGraphicFramePr>
          <p:nvPr>
            <p:extLst>
              <p:ext uri="{D42A27DB-BD31-4B8C-83A1-F6EECF244321}">
                <p14:modId xmlns:p14="http://schemas.microsoft.com/office/powerpoint/2010/main" val="3034270748"/>
              </p:ext>
            </p:extLst>
          </p:nvPr>
        </p:nvGraphicFramePr>
        <p:xfrm>
          <a:off x="8042069" y="112412"/>
          <a:ext cx="3723211" cy="6690167"/>
        </p:xfrm>
        <a:graphic>
          <a:graphicData uri="http://schemas.openxmlformats.org/drawingml/2006/table">
            <a:tbl>
              <a:tblPr firstRow="1" bandRow="1">
                <a:tableStyleId>{5C22544A-7EE6-4342-B048-85BDC9FD1C3A}</a:tableStyleId>
              </a:tblPr>
              <a:tblGrid>
                <a:gridCol w="3723211">
                  <a:extLst>
                    <a:ext uri="{9D8B030D-6E8A-4147-A177-3AD203B41FA5}">
                      <a16:colId xmlns:a16="http://schemas.microsoft.com/office/drawing/2014/main" val="3624122881"/>
                    </a:ext>
                  </a:extLst>
                </a:gridCol>
              </a:tblGrid>
              <a:tr h="6690167">
                <a:tc>
                  <a:txBody>
                    <a:bodyPr/>
                    <a:lstStyle/>
                    <a:p>
                      <a:pPr algn="ctr"/>
                      <a:endParaRPr lang="it-IT" sz="1200" dirty="0">
                        <a:solidFill>
                          <a:srgbClr val="002060"/>
                        </a:solidFill>
                        <a:latin typeface="Times New Roman" panose="02020603050405020304" pitchFamily="18" charset="0"/>
                        <a:cs typeface="Times New Roman" panose="02020603050405020304" pitchFamily="18" charset="0"/>
                      </a:endParaRPr>
                    </a:p>
                    <a:p>
                      <a:pPr algn="ctr"/>
                      <a:r>
                        <a:rPr lang="it-IT" sz="1600" dirty="0">
                          <a:solidFill>
                            <a:srgbClr val="002060"/>
                          </a:solidFill>
                          <a:latin typeface="Times New Roman" panose="02020603050405020304" pitchFamily="18" charset="0"/>
                          <a:cs typeface="Times New Roman" panose="02020603050405020304" pitchFamily="18" charset="0"/>
                        </a:rPr>
                        <a:t>OBIETTIVI  </a:t>
                      </a:r>
                      <a:endParaRPr lang="it-IT" sz="1100" baseline="0" dirty="0">
                        <a:solidFill>
                          <a:srgbClr val="002060"/>
                        </a:solidFill>
                        <a:latin typeface="Times New Roman" panose="02020603050405020304" pitchFamily="18" charset="0"/>
                        <a:cs typeface="Times New Roman" panose="02020603050405020304" pitchFamily="18" charset="0"/>
                      </a:endParaRPr>
                    </a:p>
                    <a:p>
                      <a:pPr marL="0" indent="0" algn="l">
                        <a:buFont typeface="Arial" panose="020B0604020202020204" pitchFamily="34" charset="0"/>
                        <a:buNone/>
                      </a:pPr>
                      <a:endParaRPr lang="it-IT" sz="1100" baseline="0" dirty="0">
                        <a:solidFill>
                          <a:srgbClr val="002060"/>
                        </a:solidFill>
                        <a:latin typeface="Times New Roman" panose="02020603050405020304" pitchFamily="18" charset="0"/>
                        <a:cs typeface="Times New Roman" panose="02020603050405020304" pitchFamily="18" charset="0"/>
                      </a:endParaRPr>
                    </a:p>
                    <a:p>
                      <a:pPr marL="0" indent="0" algn="l">
                        <a:buFont typeface="Arial" panose="020B0604020202020204" pitchFamily="34" charset="0"/>
                        <a:buNone/>
                      </a:pPr>
                      <a:endParaRPr lang="it-IT" sz="1100" baseline="0" dirty="0">
                        <a:solidFill>
                          <a:srgbClr val="002060"/>
                        </a:solidFill>
                        <a:latin typeface="Times New Roman" panose="02020603050405020304" pitchFamily="18" charset="0"/>
                        <a:cs typeface="Times New Roman" panose="02020603050405020304" pitchFamily="18" charset="0"/>
                      </a:endParaRPr>
                    </a:p>
                    <a:p>
                      <a:pPr marL="0" indent="0" algn="l">
                        <a:buFontTx/>
                        <a:buNone/>
                      </a:pPr>
                      <a:endParaRPr lang="it-IT" sz="1100" baseline="0" dirty="0">
                        <a:solidFill>
                          <a:srgbClr val="002060"/>
                        </a:solidFill>
                        <a:latin typeface="Times New Roman" panose="02020603050405020304" pitchFamily="18" charset="0"/>
                        <a:cs typeface="Times New Roman" panose="02020603050405020304" pitchFamily="18" charset="0"/>
                      </a:endParaRPr>
                    </a:p>
                    <a:p>
                      <a:pPr marL="0" indent="0" algn="l">
                        <a:buFontTx/>
                        <a:buNone/>
                      </a:pPr>
                      <a:r>
                        <a:rPr lang="it-IT" sz="1100" baseline="0" dirty="0">
                          <a:solidFill>
                            <a:srgbClr val="002060"/>
                          </a:solidFill>
                          <a:latin typeface="Times New Roman" panose="02020603050405020304" pitchFamily="18" charset="0"/>
                          <a:cs typeface="Times New Roman" panose="02020603050405020304" pitchFamily="18" charset="0"/>
                        </a:rPr>
                        <a:t>a) PROPOSITIVI:</a:t>
                      </a:r>
                    </a:p>
                    <a:p>
                      <a:pPr marL="0" indent="0" algn="just">
                        <a:buFontTx/>
                        <a:buNone/>
                      </a:pPr>
                      <a:r>
                        <a:rPr lang="it-IT" sz="1100" b="0" baseline="0" dirty="0">
                          <a:solidFill>
                            <a:srgbClr val="002060"/>
                          </a:solidFill>
                          <a:latin typeface="Times New Roman" panose="02020603050405020304" pitchFamily="18" charset="0"/>
                          <a:cs typeface="Times New Roman" panose="02020603050405020304" pitchFamily="18" charset="0"/>
                        </a:rPr>
                        <a:t>   favorire l’uguaglianza sostanziale sul lavoro tra uomini e donne;</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promozione e/o potenziamento di ogni iniziativa diretta ad attuare politiche di conciliazione vita privata/lavoro;</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temi che rientrano nella propria competenza ai fini della contrattazione integrativa;</a:t>
                      </a:r>
                    </a:p>
                    <a:p>
                      <a:pPr marL="0" indent="0" algn="just">
                        <a:buFontTx/>
                        <a:buNone/>
                      </a:pPr>
                      <a:r>
                        <a:rPr lang="it-IT" sz="1100" b="0" baseline="0" dirty="0">
                          <a:solidFill>
                            <a:srgbClr val="002060"/>
                          </a:solidFill>
                          <a:latin typeface="Times New Roman" panose="02020603050405020304" pitchFamily="18" charset="0"/>
                          <a:cs typeface="Times New Roman" panose="02020603050405020304" pitchFamily="18" charset="0"/>
                        </a:rPr>
                        <a:t> analisi e programmazione di esigenze di genere che diffusione delle conoscenze ed esperienze</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favorire benessere lavorativo;</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promuove percorsi formativi per favorire la cultura di genere e la realizzazione  con studi, seminari, convegni anche in collaborazione con altri Enti;</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azioni positive, interventi e progetti, quali indagini di clima, codici etici e di condotta, idonei a prevenire o rimuovere situazioni di discriminazioni o violenze sessuali, morali o psicologiche nell’Amministrazione pubblica di appartenenza.</a:t>
                      </a:r>
                    </a:p>
                    <a:p>
                      <a:pPr marL="0" indent="0" algn="just">
                        <a:buFont typeface="Arial" panose="020B0604020202020204" pitchFamily="34" charset="0"/>
                        <a:buNone/>
                      </a:pPr>
                      <a:endParaRPr lang="it-IT" sz="1100" baseline="0" dirty="0">
                        <a:solidFill>
                          <a:srgbClr val="002060"/>
                        </a:solidFill>
                        <a:latin typeface="Times New Roman" panose="02020603050405020304" pitchFamily="18" charset="0"/>
                        <a:cs typeface="Times New Roman" panose="02020603050405020304" pitchFamily="18" charset="0"/>
                      </a:endParaRPr>
                    </a:p>
                    <a:p>
                      <a:pPr marL="0" indent="0" algn="just">
                        <a:buFont typeface="Arial" panose="020B0604020202020204" pitchFamily="34" charset="0"/>
                        <a:buNone/>
                      </a:pPr>
                      <a:r>
                        <a:rPr lang="it-IT" sz="1200" b="1" baseline="0" dirty="0">
                          <a:solidFill>
                            <a:srgbClr val="002060"/>
                          </a:solidFill>
                          <a:latin typeface="Times New Roman" panose="02020603050405020304" pitchFamily="18" charset="0"/>
                          <a:cs typeface="Times New Roman" panose="02020603050405020304" pitchFamily="18" charset="0"/>
                        </a:rPr>
                        <a:t>b) CONSULTIVI</a:t>
                      </a:r>
                      <a:r>
                        <a:rPr lang="it-IT" sz="1100" baseline="0" dirty="0">
                          <a:solidFill>
                            <a:srgbClr val="002060"/>
                          </a:solidFill>
                          <a:latin typeface="Times New Roman" panose="02020603050405020304" pitchFamily="18" charset="0"/>
                          <a:cs typeface="Times New Roman" panose="02020603050405020304" pitchFamily="18" charset="0"/>
                        </a:rPr>
                        <a:t>:</a:t>
                      </a:r>
                    </a:p>
                    <a:p>
                      <a:pPr marL="0" indent="0" algn="just">
                        <a:buFont typeface="Arial" panose="020B0604020202020204" pitchFamily="34" charset="0"/>
                        <a:buNone/>
                      </a:pPr>
                      <a:r>
                        <a:rPr lang="it-IT" sz="1100" baseline="0" dirty="0">
                          <a:solidFill>
                            <a:srgbClr val="002060"/>
                          </a:solidFill>
                          <a:latin typeface="Times New Roman" panose="02020603050405020304" pitchFamily="18" charset="0"/>
                          <a:cs typeface="Times New Roman" panose="02020603050405020304" pitchFamily="18" charset="0"/>
                        </a:rPr>
                        <a:t> </a:t>
                      </a:r>
                      <a:r>
                        <a:rPr lang="it-IT" sz="1100" b="0" baseline="0" dirty="0">
                          <a:solidFill>
                            <a:srgbClr val="002060"/>
                          </a:solidFill>
                          <a:latin typeface="Times New Roman" panose="02020603050405020304" pitchFamily="18" charset="0"/>
                          <a:cs typeface="Times New Roman" panose="02020603050405020304" pitchFamily="18" charset="0"/>
                        </a:rPr>
                        <a:t>progetti di riorganizzazione dell’Amministrazione di appartenenza;</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piani di formazione del personale;</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orari di lavoro, forme di flessibilità lavorativa e interventi di conciliazione;</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criteri di valutazione del personale;</a:t>
                      </a:r>
                    </a:p>
                    <a:p>
                      <a:pPr marL="0" indent="0" algn="just">
                        <a:buFont typeface="Arial" panose="020B0604020202020204" pitchFamily="34" charset="0"/>
                        <a:buNone/>
                      </a:pPr>
                      <a:endParaRPr lang="it-IT" sz="1100" baseline="0" dirty="0">
                        <a:solidFill>
                          <a:srgbClr val="002060"/>
                        </a:solidFill>
                        <a:latin typeface="Times New Roman" panose="02020603050405020304" pitchFamily="18" charset="0"/>
                        <a:cs typeface="Times New Roman" panose="02020603050405020304" pitchFamily="18" charset="0"/>
                      </a:endParaRPr>
                    </a:p>
                    <a:p>
                      <a:pPr marL="0" indent="0" algn="just">
                        <a:buFont typeface="Arial" panose="020B0604020202020204" pitchFamily="34" charset="0"/>
                        <a:buNone/>
                      </a:pPr>
                      <a:r>
                        <a:rPr lang="it-IT" sz="1100" baseline="0" dirty="0">
                          <a:solidFill>
                            <a:srgbClr val="002060"/>
                          </a:solidFill>
                          <a:latin typeface="Times New Roman" panose="02020603050405020304" pitchFamily="18" charset="0"/>
                          <a:cs typeface="Times New Roman" panose="02020603050405020304" pitchFamily="18" charset="0"/>
                        </a:rPr>
                        <a:t>c)VERIFICA:</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risultati delle azioni positive, dei progetti e delle buone pratiche in materia di pari opportunità;</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prevenzione del disagio lavorativo</a:t>
                      </a:r>
                    </a:p>
                    <a:p>
                      <a:pPr marL="0" indent="0" algn="just">
                        <a:buFont typeface="Arial" panose="020B0604020202020204" pitchFamily="34" charset="0"/>
                        <a:buNone/>
                      </a:pPr>
                      <a:r>
                        <a:rPr lang="it-IT" sz="1100" b="0" baseline="0" dirty="0">
                          <a:solidFill>
                            <a:srgbClr val="002060"/>
                          </a:solidFill>
                          <a:latin typeface="Times New Roman" panose="02020603050405020304" pitchFamily="18" charset="0"/>
                          <a:cs typeface="Times New Roman" panose="02020603050405020304" pitchFamily="18" charset="0"/>
                        </a:rPr>
                        <a:t> esiti delle azioni di contrasto alle violenze morali e psicologiche nei luoghi di lavoro;</a:t>
                      </a:r>
                    </a:p>
                  </a:txBody>
                  <a:tcPr>
                    <a:solidFill>
                      <a:schemeClr val="accent1">
                        <a:lumMod val="20000"/>
                        <a:lumOff val="80000"/>
                      </a:schemeClr>
                    </a:solidFill>
                  </a:tcPr>
                </a:tc>
                <a:extLst>
                  <a:ext uri="{0D108BD9-81ED-4DB2-BD59-A6C34878D82A}">
                    <a16:rowId xmlns:a16="http://schemas.microsoft.com/office/drawing/2014/main" val="249295155"/>
                  </a:ext>
                </a:extLst>
              </a:tr>
            </a:tbl>
          </a:graphicData>
        </a:graphic>
      </p:graphicFrame>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04630" y="4394474"/>
            <a:ext cx="2784159" cy="1933444"/>
          </a:xfrm>
          <a:prstGeom prst="rect">
            <a:avLst/>
          </a:prstGeom>
          <a:ln>
            <a:noFill/>
          </a:ln>
          <a:effectLst>
            <a:softEdge rad="112500"/>
          </a:effectLst>
        </p:spPr>
      </p:pic>
      <p:pic>
        <p:nvPicPr>
          <p:cNvPr id="3" name="Immagine 2"/>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8174147" y="112412"/>
            <a:ext cx="1171560" cy="1076434"/>
          </a:xfrm>
          <a:prstGeom prst="rect">
            <a:avLst/>
          </a:prstGeom>
        </p:spPr>
      </p:pic>
    </p:spTree>
    <p:extLst>
      <p:ext uri="{BB962C8B-B14F-4D97-AF65-F5344CB8AC3E}">
        <p14:creationId xmlns:p14="http://schemas.microsoft.com/office/powerpoint/2010/main" val="340387297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609</Words>
  <Application>Microsoft Office PowerPoint</Application>
  <PresentationFormat>Widescreen</PresentationFormat>
  <Paragraphs>119</Paragraphs>
  <Slides>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vt:i4>
      </vt:variant>
    </vt:vector>
  </HeadingPairs>
  <TitlesOfParts>
    <vt:vector size="8" baseType="lpstr">
      <vt:lpstr>Arial</vt:lpstr>
      <vt:lpstr>Bodoni MT</vt:lpstr>
      <vt:lpstr>Calibri</vt:lpstr>
      <vt:lpstr>Calibri Light</vt:lpstr>
      <vt:lpstr>Times New Roman</vt:lpstr>
      <vt:lpstr>Tema di Office</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grazia sossio - Ass. Amm.vo</dc:creator>
  <cp:lastModifiedBy>antonietta sica</cp:lastModifiedBy>
  <cp:revision>31</cp:revision>
  <cp:lastPrinted>2025-10-16T20:59:52Z</cp:lastPrinted>
  <dcterms:created xsi:type="dcterms:W3CDTF">2025-07-15T14:45:30Z</dcterms:created>
  <dcterms:modified xsi:type="dcterms:W3CDTF">2025-11-02T10:27:33Z</dcterms:modified>
</cp:coreProperties>
</file>